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9.jpg" ContentType="image/gif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0"/>
  </p:notesMasterIdLst>
  <p:sldIdLst>
    <p:sldId id="490" r:id="rId2"/>
    <p:sldId id="560" r:id="rId3"/>
    <p:sldId id="698" r:id="rId4"/>
    <p:sldId id="699" r:id="rId5"/>
    <p:sldId id="656" r:id="rId6"/>
    <p:sldId id="388" r:id="rId7"/>
    <p:sldId id="775" r:id="rId8"/>
    <p:sldId id="661" r:id="rId9"/>
    <p:sldId id="776" r:id="rId10"/>
    <p:sldId id="702" r:id="rId11"/>
    <p:sldId id="679" r:id="rId12"/>
    <p:sldId id="393" r:id="rId13"/>
    <p:sldId id="671" r:id="rId14"/>
    <p:sldId id="789" r:id="rId15"/>
    <p:sldId id="777" r:id="rId16"/>
    <p:sldId id="779" r:id="rId17"/>
    <p:sldId id="778" r:id="rId18"/>
    <p:sldId id="769" r:id="rId19"/>
    <p:sldId id="785" r:id="rId20"/>
    <p:sldId id="786" r:id="rId21"/>
    <p:sldId id="410" r:id="rId22"/>
    <p:sldId id="780" r:id="rId23"/>
    <p:sldId id="788" r:id="rId24"/>
    <p:sldId id="783" r:id="rId25"/>
    <p:sldId id="782" r:id="rId26"/>
    <p:sldId id="787" r:id="rId27"/>
    <p:sldId id="390" r:id="rId28"/>
    <p:sldId id="357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711"/>
    <p:restoredTop sz="94595"/>
  </p:normalViewPr>
  <p:slideViewPr>
    <p:cSldViewPr snapToGrid="0" snapToObjects="1">
      <p:cViewPr varScale="1">
        <p:scale>
          <a:sx n="84" d="100"/>
          <a:sy n="84" d="100"/>
        </p:scale>
        <p:origin x="184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 Weekly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-0.37</c:v>
                </c:pt>
                <c:pt idx="1">
                  <c:v>-0.25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1A-D749-A099-7D62F450565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Weekly or more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181A-D749-A099-7D62F450565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81A-D749-A099-7D62F4505653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-0.93</c:v>
                </c:pt>
                <c:pt idx="1">
                  <c:v>-0.91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1A-D749-A099-7D62F45056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227168"/>
        <c:axId val="63228800"/>
      </c:barChart>
      <c:catAx>
        <c:axId val="63227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228800"/>
        <c:crosses val="autoZero"/>
        <c:auto val="1"/>
        <c:lblAlgn val="ctr"/>
        <c:lblOffset val="100"/>
        <c:noMultiLvlLbl val="0"/>
      </c:catAx>
      <c:valAx>
        <c:axId val="63228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227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Engagement in ACT Techniques at Home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When I Remember</c:v>
                </c:pt>
                <c:pt idx="1">
                  <c:v>When in Pain</c:v>
                </c:pt>
                <c:pt idx="2">
                  <c:v>When Upset</c:v>
                </c:pt>
                <c:pt idx="3">
                  <c:v>Daily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47.3</c:v>
                </c:pt>
                <c:pt idx="2">
                  <c:v>32.700000000000003</c:v>
                </c:pt>
                <c:pt idx="3">
                  <c:v>23.6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A1-9346-8789-DE52233FAA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68078576"/>
        <c:axId val="1708876704"/>
      </c:barChart>
      <c:catAx>
        <c:axId val="1668078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8876704"/>
        <c:crosses val="autoZero"/>
        <c:auto val="1"/>
        <c:lblAlgn val="ctr"/>
        <c:lblOffset val="100"/>
        <c:noMultiLvlLbl val="0"/>
      </c:catAx>
      <c:valAx>
        <c:axId val="170887670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807857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0.36781</cdr:x>
      <cdr:y>0.47271</cdr:y>
    </cdr:from>
    <cdr:to>
      <cdr:x>0.4657</cdr:x>
      <cdr:y>0.52728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B057FAE-BD56-4241-9018-F3723B048755}"/>
            </a:ext>
          </a:extLst>
        </cdr:cNvPr>
        <cdr:cNvSpPr txBox="1"/>
      </cdr:nvSpPr>
      <cdr:spPr>
        <a:xfrm xmlns:a="http://schemas.openxmlformats.org/drawingml/2006/main">
          <a:off x="2688857" y="2554206"/>
          <a:ext cx="715620" cy="2948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/>
            <a:t>50%</a:t>
          </a:r>
        </a:p>
      </cdr:txBody>
    </cdr:sp>
  </cdr:relSizeAnchor>
  <cdr:relSizeAnchor xmlns:cdr="http://schemas.openxmlformats.org/drawingml/2006/chartDrawing">
    <cdr:from>
      <cdr:x>0.14187</cdr:x>
      <cdr:y>0.52434</cdr:y>
    </cdr:from>
    <cdr:to>
      <cdr:x>0.22707</cdr:x>
      <cdr:y>0.5927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ED8F34D-7A9C-C149-ADD3-5C3F783CC081}"/>
            </a:ext>
          </a:extLst>
        </cdr:cNvPr>
        <cdr:cNvSpPr txBox="1"/>
      </cdr:nvSpPr>
      <cdr:spPr>
        <a:xfrm xmlns:a="http://schemas.openxmlformats.org/drawingml/2006/main">
          <a:off x="1037134" y="2833150"/>
          <a:ext cx="622851" cy="36936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40%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8FE18-05AA-734F-8453-29BDAF68BE85}" type="datetimeFigureOut">
              <a:rPr lang="en-US" smtClean="0"/>
              <a:t>7/13/20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6FC29-5E24-D14A-8167-92E7BA23E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938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2E243DB3-405D-654A-81CA-10C525C2A07F}" type="slidenum">
              <a:rPr lang="en-US" sz="1200"/>
              <a:pPr/>
              <a:t>1</a:t>
            </a:fld>
            <a:endParaRPr lang="en-US" sz="1200" dirty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433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A1FD4-F77F-BE4F-AAA8-92B67F77D43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077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8368AAA-88FC-1B44-81AC-AF85B1B4B86F}" type="slidenum">
              <a:rPr lang="en-US" sz="1200"/>
              <a:pPr eaLnBrk="1" hangingPunct="1"/>
              <a:t>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897485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8368AAA-88FC-1B44-81AC-AF85B1B4B86F}" type="slidenum">
              <a:rPr lang="en-US" sz="1200"/>
              <a:pPr eaLnBrk="1" hangingPunct="1"/>
              <a:t>11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650533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91291-1B08-B140-B4AD-841357E2B9F0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AF36-4097-DC43-8CD9-D122FD8FF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33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91291-1B08-B140-B4AD-841357E2B9F0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AF36-4097-DC43-8CD9-D122FD8FF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7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91291-1B08-B140-B4AD-841357E2B9F0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AF36-4097-DC43-8CD9-D122FD8FFC3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4245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91291-1B08-B140-B4AD-841357E2B9F0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AF36-4097-DC43-8CD9-D122FD8FF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39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91291-1B08-B140-B4AD-841357E2B9F0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AF36-4097-DC43-8CD9-D122FD8FFC3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4037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91291-1B08-B140-B4AD-841357E2B9F0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AF36-4097-DC43-8CD9-D122FD8FF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71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91291-1B08-B140-B4AD-841357E2B9F0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AF36-4097-DC43-8CD9-D122FD8FF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61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91291-1B08-B140-B4AD-841357E2B9F0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AF36-4097-DC43-8CD9-D122FD8FF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729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91291-1B08-B140-B4AD-841357E2B9F0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AF36-4097-DC43-8CD9-D122FD8FF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46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91291-1B08-B140-B4AD-841357E2B9F0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AF36-4097-DC43-8CD9-D122FD8FF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74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91291-1B08-B140-B4AD-841357E2B9F0}" type="datetimeFigureOut">
              <a:rPr lang="en-US" smtClean="0"/>
              <a:t>7/13/20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AF36-4097-DC43-8CD9-D122FD8FF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952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91291-1B08-B140-B4AD-841357E2B9F0}" type="datetimeFigureOut">
              <a:rPr lang="en-US" smtClean="0"/>
              <a:t>7/13/20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AF36-4097-DC43-8CD9-D122FD8FF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17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91291-1B08-B140-B4AD-841357E2B9F0}" type="datetimeFigureOut">
              <a:rPr lang="en-US" smtClean="0"/>
              <a:t>7/13/20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AF36-4097-DC43-8CD9-D122FD8FF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09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91291-1B08-B140-B4AD-841357E2B9F0}" type="datetimeFigureOut">
              <a:rPr lang="en-US" smtClean="0"/>
              <a:t>7/13/20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AF36-4097-DC43-8CD9-D122FD8FF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74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91291-1B08-B140-B4AD-841357E2B9F0}" type="datetimeFigureOut">
              <a:rPr lang="en-US" smtClean="0"/>
              <a:t>7/13/20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AF36-4097-DC43-8CD9-D122FD8FF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8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91291-1B08-B140-B4AD-841357E2B9F0}" type="datetimeFigureOut">
              <a:rPr lang="en-US" smtClean="0"/>
              <a:t>7/13/20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AF36-4097-DC43-8CD9-D122FD8FF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66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91291-1B08-B140-B4AD-841357E2B9F0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745AF36-4097-DC43-8CD9-D122FD8FF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469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tiff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tiff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65415" y="458997"/>
            <a:ext cx="8866414" cy="2895600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sz="4200" b="1" dirty="0">
                <a:latin typeface="Times" charset="0"/>
                <a:ea typeface="ＭＳ Ｐゴシック" charset="0"/>
                <a:cs typeface="ＭＳ Ｐゴシック" charset="0"/>
              </a:rPr>
              <a:t>ACT Treatment Engagement in Individuals with Neurofibromatosis and Chronic Pain</a:t>
            </a:r>
          </a:p>
        </p:txBody>
      </p:sp>
      <p:sp>
        <p:nvSpPr>
          <p:cNvPr id="3" name="Rectangle 2"/>
          <p:cNvSpPr/>
          <p:nvPr/>
        </p:nvSpPr>
        <p:spPr>
          <a:xfrm>
            <a:off x="4532490" y="3962162"/>
            <a:ext cx="552591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dirty="0"/>
              <a:t>Staci Martin, PhD</a:t>
            </a:r>
          </a:p>
          <a:p>
            <a:pPr algn="ctr">
              <a:spcAft>
                <a:spcPts val="600"/>
              </a:spcAft>
            </a:pPr>
            <a:r>
              <a:rPr lang="en-US" sz="2800" dirty="0"/>
              <a:t>National Cancer Institute, NIH</a:t>
            </a:r>
          </a:p>
          <a:p>
            <a:pPr algn="ctr">
              <a:spcAft>
                <a:spcPts val="600"/>
              </a:spcAft>
            </a:pPr>
            <a:r>
              <a:rPr lang="en-US" sz="2800" dirty="0"/>
              <a:t>July, 2020</a:t>
            </a:r>
          </a:p>
        </p:txBody>
      </p:sp>
      <p:pic>
        <p:nvPicPr>
          <p:cNvPr id="5" name="Picture 5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645782" y="12217"/>
            <a:ext cx="3196623" cy="189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8164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DD49E-9049-554C-91BB-CBA0FA118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1553E-F49E-7B45-88CA-6040B137B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76400"/>
            <a:ext cx="8134350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u="sng" dirty="0">
                <a:cs typeface="Calibri" panose="020F0502020204030204" pitchFamily="34" charset="0"/>
              </a:rPr>
              <a:t>Eligibility</a:t>
            </a:r>
          </a:p>
          <a:p>
            <a:r>
              <a:rPr lang="en-US" sz="2400" dirty="0">
                <a:cs typeface="Calibri" panose="020F0502020204030204" pitchFamily="34" charset="0"/>
              </a:rPr>
              <a:t>16-59 years of age with confirmed diagnosis of NF1 and a plexiform tumor</a:t>
            </a:r>
          </a:p>
          <a:p>
            <a:r>
              <a:rPr lang="en-US" sz="2400" dirty="0">
                <a:cs typeface="Calibri" panose="020F0502020204030204" pitchFamily="34" charset="0"/>
              </a:rPr>
              <a:t>Chronic pain for </a:t>
            </a:r>
            <a:r>
              <a:rPr lang="en-US" sz="2400" u="sng" dirty="0">
                <a:cs typeface="Calibri" panose="020F0502020204030204" pitchFamily="34" charset="0"/>
              </a:rPr>
              <a:t>&gt;</a:t>
            </a:r>
            <a:r>
              <a:rPr lang="en-US" sz="2400" dirty="0">
                <a:cs typeface="Calibri" panose="020F0502020204030204" pitchFamily="34" charset="0"/>
              </a:rPr>
              <a:t> 3 months</a:t>
            </a:r>
          </a:p>
          <a:p>
            <a:r>
              <a:rPr lang="en-US" sz="2400" dirty="0">
                <a:cs typeface="Calibri" panose="020F0502020204030204" pitchFamily="34" charset="0"/>
              </a:rPr>
              <a:t>Pain interferes with functioning (PII mean score </a:t>
            </a:r>
            <a:r>
              <a:rPr lang="en-US" sz="2400" u="sng" dirty="0">
                <a:cs typeface="Calibri" panose="020F0502020204030204" pitchFamily="34" charset="0"/>
              </a:rPr>
              <a:t>&gt;</a:t>
            </a:r>
            <a:r>
              <a:rPr lang="en-US" sz="2400" dirty="0">
                <a:cs typeface="Calibri" panose="020F0502020204030204" pitchFamily="34" charset="0"/>
              </a:rPr>
              <a:t> 2)</a:t>
            </a:r>
          </a:p>
          <a:p>
            <a:r>
              <a:rPr lang="en-US" sz="2400" dirty="0">
                <a:cs typeface="Calibri" panose="020F0502020204030204" pitchFamily="34" charset="0"/>
              </a:rPr>
              <a:t>Regular access to internet</a:t>
            </a:r>
          </a:p>
          <a:p>
            <a:r>
              <a:rPr lang="en-US" sz="2400" dirty="0">
                <a:cs typeface="Calibri" panose="020F0502020204030204" pitchFamily="34" charset="0"/>
              </a:rPr>
              <a:t>No new treatments for pain or tumors planned</a:t>
            </a: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721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993912" y="405296"/>
            <a:ext cx="6347714" cy="1320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Intervention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752600" y="1295400"/>
            <a:ext cx="8763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Wingdings" charset="2"/>
              <a:buChar char="Ø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Lucida Grande"/>
              <a:buChar char="▸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pPr algn="l"/>
            <a:r>
              <a:rPr lang="en-US" sz="2400" u="sng" dirty="0">
                <a:cs typeface="Calibri" panose="020F0502020204030204" pitchFamily="34" charset="0"/>
              </a:rPr>
              <a:t>In Person</a:t>
            </a:r>
          </a:p>
          <a:p>
            <a:pPr marL="457200" indent="-457200" algn="l">
              <a:buFont typeface="Wingdings" charset="2"/>
              <a:buChar char="§"/>
            </a:pPr>
            <a:r>
              <a:rPr lang="en-US" sz="2200" dirty="0">
                <a:cs typeface="Calibri" panose="020F0502020204030204" pitchFamily="34" charset="0"/>
              </a:rPr>
              <a:t>Two 2-hour sessions </a:t>
            </a:r>
          </a:p>
          <a:p>
            <a:pPr marL="457200" indent="-457200" algn="l">
              <a:buFont typeface="Wingdings" charset="2"/>
              <a:buChar char="§"/>
            </a:pPr>
            <a:r>
              <a:rPr lang="en-US" sz="2200" dirty="0">
                <a:cs typeface="Calibri" panose="020F0502020204030204" pitchFamily="34" charset="0"/>
              </a:rPr>
              <a:t>Patients learned and practiced mindfulness and </a:t>
            </a:r>
            <a:r>
              <a:rPr lang="en-US" sz="2200" dirty="0" err="1">
                <a:cs typeface="Calibri" panose="020F0502020204030204" pitchFamily="34" charset="0"/>
              </a:rPr>
              <a:t>defusion</a:t>
            </a:r>
            <a:r>
              <a:rPr lang="en-US" sz="2200" dirty="0">
                <a:cs typeface="Calibri" panose="020F0502020204030204" pitchFamily="34" charset="0"/>
              </a:rPr>
              <a:t> techniques</a:t>
            </a:r>
          </a:p>
          <a:p>
            <a:pPr marL="457200" indent="-457200" algn="l">
              <a:buFont typeface="Wingdings" charset="2"/>
              <a:buChar char="§"/>
            </a:pPr>
            <a:r>
              <a:rPr lang="en-US" sz="2200" dirty="0">
                <a:cs typeface="Calibri" panose="020F0502020204030204" pitchFamily="34" charset="0"/>
              </a:rPr>
              <a:t>Acceptance techniques re: unpleasant thoughts about their pain</a:t>
            </a:r>
          </a:p>
          <a:p>
            <a:pPr marL="457200" indent="-457200" algn="l">
              <a:buFont typeface="Wingdings" charset="2"/>
              <a:buChar char="§"/>
            </a:pPr>
            <a:r>
              <a:rPr lang="en-US" sz="2200" dirty="0">
                <a:cs typeface="Calibri" panose="020F0502020204030204" pitchFamily="34" charset="0"/>
              </a:rPr>
              <a:t>Completed workbook with values exercises and goal-setting</a:t>
            </a:r>
          </a:p>
          <a:p>
            <a:pPr algn="l"/>
            <a:r>
              <a:rPr lang="en-US" sz="2400" u="sng" dirty="0">
                <a:cs typeface="Calibri" panose="020F0502020204030204" pitchFamily="34" charset="0"/>
              </a:rPr>
              <a:t>At home (8 weeks)</a:t>
            </a:r>
          </a:p>
          <a:p>
            <a:pPr marL="457200" indent="-457200" algn="l">
              <a:buFont typeface="Wingdings" charset="2"/>
              <a:buChar char="§"/>
            </a:pPr>
            <a:r>
              <a:rPr lang="en-US" sz="2200" dirty="0">
                <a:cs typeface="Calibri" panose="020F0502020204030204" pitchFamily="34" charset="0"/>
              </a:rPr>
              <a:t>Weekly email assignments</a:t>
            </a:r>
          </a:p>
          <a:p>
            <a:pPr marL="457200" indent="-457200" algn="l">
              <a:buFont typeface="Wingdings" charset="2"/>
              <a:buChar char="§"/>
            </a:pPr>
            <a:r>
              <a:rPr lang="en-US" sz="2200" dirty="0">
                <a:cs typeface="Calibri" panose="020F0502020204030204" pitchFamily="34" charset="0"/>
              </a:rPr>
              <a:t>Biweekly video chat</a:t>
            </a:r>
          </a:p>
          <a:p>
            <a:pPr marL="457200" indent="-457200" algn="l">
              <a:buFont typeface="Wingdings" charset="2"/>
              <a:buChar char="§"/>
            </a:pPr>
            <a:r>
              <a:rPr lang="en-US" sz="2200" dirty="0">
                <a:cs typeface="Calibri" panose="020F0502020204030204" pitchFamily="34" charset="0"/>
              </a:rPr>
              <a:t>Audio recordings of exercises</a:t>
            </a:r>
          </a:p>
          <a:p>
            <a:pPr marL="457200" indent="-457200" algn="l">
              <a:buFont typeface="Wingdings" charset="2"/>
              <a:buChar char="§"/>
            </a:pPr>
            <a:r>
              <a:rPr lang="en-US" sz="2200" dirty="0">
                <a:cs typeface="Calibri" panose="020F0502020204030204" pitchFamily="34" charset="0"/>
              </a:rPr>
              <a:t>Reading materials</a:t>
            </a:r>
          </a:p>
          <a:p>
            <a:pPr algn="l"/>
            <a:endParaRPr lang="en-US" sz="1000" dirty="0">
              <a:cs typeface="Calibri" panose="020F0502020204030204" pitchFamily="34" charset="0"/>
            </a:endParaRPr>
          </a:p>
          <a:p>
            <a:pPr marL="282575" indent="-282575" algn="l">
              <a:lnSpc>
                <a:spcPct val="90000"/>
              </a:lnSpc>
            </a:pPr>
            <a:r>
              <a:rPr lang="en-US" sz="1500" dirty="0">
                <a:cs typeface="Calibri" panose="020F0502020204030204" pitchFamily="34" charset="0"/>
              </a:rPr>
              <a:t>(Adapted from Dahl et al., 2005; Wicksell et al., 2007; </a:t>
            </a:r>
            <a:r>
              <a:rPr lang="en-US" sz="1500" dirty="0" err="1">
                <a:cs typeface="Calibri" panose="020F0502020204030204" pitchFamily="34" charset="0"/>
              </a:rPr>
              <a:t>Vowles</a:t>
            </a:r>
            <a:r>
              <a:rPr lang="en-US" sz="1500" dirty="0">
                <a:cs typeface="Calibri" panose="020F0502020204030204" pitchFamily="34" charset="0"/>
              </a:rPr>
              <a:t> et al., 2009; Masuda et al., 2011)</a:t>
            </a:r>
            <a:endParaRPr lang="en-US" sz="1500" dirty="0">
              <a:solidFill>
                <a:schemeClr val="tx2"/>
              </a:solidFill>
              <a:cs typeface="Calibri" panose="020F0502020204030204" pitchFamily="34" charset="0"/>
            </a:endParaRPr>
          </a:p>
          <a:p>
            <a:pPr algn="l"/>
            <a:endParaRPr lang="en-US" sz="2800" dirty="0">
              <a:solidFill>
                <a:schemeClr val="tx2"/>
              </a:solidFill>
            </a:endParaRPr>
          </a:p>
          <a:p>
            <a:pPr algn="l"/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27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473D77-B3BE-C049-AA54-AF2C1F170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8955" y="3324626"/>
            <a:ext cx="2878490" cy="14994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812371-FA10-404C-B175-136AE43F3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1" y="3805518"/>
            <a:ext cx="1850287" cy="27304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DE92D8-3273-194F-A30E-407CA6C576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8281" y="3324627"/>
            <a:ext cx="2560846" cy="17041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2E67AF-B9C6-A54F-8B10-E85035A0C8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7459" y="4932947"/>
            <a:ext cx="2187880" cy="14559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4C0DB7-FEEC-FF46-9A42-FFFECA3A4A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8770" y="4797351"/>
            <a:ext cx="1403522" cy="181674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908678E-3C68-1846-B0DC-B413DBF21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459" y="459380"/>
            <a:ext cx="7406640" cy="1356360"/>
          </a:xfrm>
        </p:spPr>
        <p:txBody>
          <a:bodyPr/>
          <a:lstStyle/>
          <a:p>
            <a:r>
              <a:rPr lang="en-US" dirty="0"/>
              <a:t>8-week At-home Phase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A368BC2-5239-AE40-9EC6-E39A39777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8355" y="1378959"/>
            <a:ext cx="7404653" cy="2935593"/>
          </a:xfrm>
        </p:spPr>
        <p:txBody>
          <a:bodyPr>
            <a:normAutofit/>
          </a:bodyPr>
          <a:lstStyle/>
          <a:p>
            <a:r>
              <a:rPr lang="en-US" sz="2800" dirty="0"/>
              <a:t>Choose 2 values </a:t>
            </a:r>
          </a:p>
          <a:p>
            <a:pPr lvl="1"/>
            <a:r>
              <a:rPr lang="en-US" sz="2400" dirty="0"/>
              <a:t>Establish a short-term goal, medium-term goal, long-term goal</a:t>
            </a:r>
          </a:p>
          <a:p>
            <a:pPr lvl="1"/>
            <a:r>
              <a:rPr lang="en-US" sz="2400" dirty="0"/>
              <a:t>Specific, meaningful, realistic</a:t>
            </a:r>
          </a:p>
        </p:txBody>
      </p:sp>
    </p:spTree>
    <p:extLst>
      <p:ext uri="{BB962C8B-B14F-4D97-AF65-F5344CB8AC3E}">
        <p14:creationId xmlns:p14="http://schemas.microsoft.com/office/powerpoint/2010/main" val="947861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102" y="487997"/>
            <a:ext cx="7886700" cy="1325563"/>
          </a:xfrm>
        </p:spPr>
        <p:txBody>
          <a:bodyPr/>
          <a:lstStyle/>
          <a:p>
            <a:r>
              <a:rPr lang="en-US" dirty="0"/>
              <a:t>Measures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2553113"/>
              </p:ext>
            </p:extLst>
          </p:nvPr>
        </p:nvGraphicFramePr>
        <p:xfrm>
          <a:off x="1127760" y="1315849"/>
          <a:ext cx="10286999" cy="46024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1796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073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Domain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Measure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Pain Interference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aseline="0" dirty="0"/>
                        <a:t>Pain Interference Index (PII)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Pain Intensity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Numeric Rating Scale (NRS-11)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/>
                        <a:t>Pain Anxiety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Pain Anxiety Symptoms Scale (PASS-20)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Depression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Center for Epidemiological Studies of Depression</a:t>
                      </a:r>
                      <a:r>
                        <a:rPr lang="en-US" sz="2200" baseline="0" dirty="0"/>
                        <a:t> (CES-D)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Quality of Life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err="1"/>
                        <a:t>PedsQL</a:t>
                      </a:r>
                      <a:r>
                        <a:rPr lang="en-US" sz="2200" dirty="0"/>
                        <a:t> – NF Module (ADLs, Physical </a:t>
                      </a:r>
                      <a:r>
                        <a:rPr lang="en-US" sz="2200" dirty="0" err="1"/>
                        <a:t>Fx</a:t>
                      </a:r>
                      <a:r>
                        <a:rPr lang="en-US" sz="2200" dirty="0"/>
                        <a:t>)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Pain Acceptance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Chronic Pain Acceptance Questionnaire (CPAQ)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5192">
                <a:tc>
                  <a:txBody>
                    <a:bodyPr/>
                    <a:lstStyle/>
                    <a:p>
                      <a:r>
                        <a:rPr lang="en-US" sz="2200" dirty="0"/>
                        <a:t>Pain Inflexibility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Psychological Inflexibility in Pain Scale (PIPS)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5192"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Perceived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Global Impression of Change Scale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485776"/>
                  </a:ext>
                </a:extLst>
              </a:tr>
              <a:tr h="225192"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Treatment Engagement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dirty="0">
                          <a:solidFill>
                            <a:schemeClr val="tx1"/>
                          </a:solidFill>
                        </a:rPr>
                        <a:t>ACT Inventory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260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755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919E6-EAE6-4148-B5A7-37DDA9351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Impression of Change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99B147-64E8-FE4B-A0D8-87B323561D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4081" y="1377388"/>
            <a:ext cx="8513268" cy="4664638"/>
          </a:xfrm>
        </p:spPr>
      </p:pic>
    </p:spTree>
    <p:extLst>
      <p:ext uri="{BB962C8B-B14F-4D97-AF65-F5344CB8AC3E}">
        <p14:creationId xmlns:p14="http://schemas.microsoft.com/office/powerpoint/2010/main" val="2494565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48CD5-C8A6-8D4D-BFC4-997275E73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2132127" cy="1320800"/>
          </a:xfrm>
        </p:spPr>
        <p:txBody>
          <a:bodyPr/>
          <a:lstStyle/>
          <a:p>
            <a:r>
              <a:rPr lang="en-US" dirty="0"/>
              <a:t>ACT Inventory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9D29E4-4964-4A4D-974B-12F24D408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842" y="377687"/>
            <a:ext cx="7386163" cy="648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838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48CD5-C8A6-8D4D-BFC4-997275E73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2132127" cy="1320800"/>
          </a:xfrm>
        </p:spPr>
        <p:txBody>
          <a:bodyPr/>
          <a:lstStyle/>
          <a:p>
            <a:r>
              <a:rPr lang="en-US" dirty="0"/>
              <a:t>ACT Inventory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3F3EEE-9A51-D54C-A18B-FF5C02871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2313056"/>
            <a:ext cx="99949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168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79135" y="407505"/>
            <a:ext cx="6347713" cy="1320800"/>
          </a:xfrm>
        </p:spPr>
        <p:txBody>
          <a:bodyPr>
            <a:normAutofit/>
          </a:bodyPr>
          <a:lstStyle/>
          <a:p>
            <a:r>
              <a:rPr lang="en-US" dirty="0"/>
              <a:t>Results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67100" y="1224723"/>
            <a:ext cx="8416926" cy="939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u="sng" dirty="0"/>
              <a:t>Participants (N = 62)</a:t>
            </a:r>
            <a:endParaRPr lang="en-US" sz="24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2F9F055-7402-AB46-9E80-33BDDE1E5C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945667"/>
              </p:ext>
            </p:extLst>
          </p:nvPr>
        </p:nvGraphicFramePr>
        <p:xfrm>
          <a:off x="1610553" y="2067339"/>
          <a:ext cx="6990108" cy="4186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5416">
                  <a:extLst>
                    <a:ext uri="{9D8B030D-6E8A-4147-A177-3AD203B41FA5}">
                      <a16:colId xmlns:a16="http://schemas.microsoft.com/office/drawing/2014/main" val="1687575543"/>
                    </a:ext>
                  </a:extLst>
                </a:gridCol>
                <a:gridCol w="2075379">
                  <a:extLst>
                    <a:ext uri="{9D8B030D-6E8A-4147-A177-3AD203B41FA5}">
                      <a16:colId xmlns:a16="http://schemas.microsoft.com/office/drawing/2014/main" val="3728817048"/>
                    </a:ext>
                  </a:extLst>
                </a:gridCol>
                <a:gridCol w="2179313">
                  <a:extLst>
                    <a:ext uri="{9D8B030D-6E8A-4147-A177-3AD203B41FA5}">
                      <a16:colId xmlns:a16="http://schemas.microsoft.com/office/drawing/2014/main" val="2961617064"/>
                    </a:ext>
                  </a:extLst>
                </a:gridCol>
              </a:tblGrid>
              <a:tr h="380558">
                <a:tc>
                  <a:txBody>
                    <a:bodyPr/>
                    <a:lstStyle/>
                    <a:p>
                      <a:r>
                        <a:rPr lang="en-US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 </a:t>
                      </a:r>
                      <a:r>
                        <a:rPr lang="en-US" u="none" dirty="0"/>
                        <a:t>(SD)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623052"/>
                  </a:ext>
                </a:extLst>
              </a:tr>
              <a:tr h="380558">
                <a:tc>
                  <a:txBody>
                    <a:bodyPr/>
                    <a:lstStyle/>
                    <a:p>
                      <a:r>
                        <a:rPr lang="en-US" dirty="0"/>
                        <a:t>Age (years)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30.7 (11.5)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283385"/>
                  </a:ext>
                </a:extLst>
              </a:tr>
              <a:tr h="380558">
                <a:tc>
                  <a:txBody>
                    <a:bodyPr/>
                    <a:lstStyle/>
                    <a:p>
                      <a:r>
                        <a:rPr lang="en-US" dirty="0"/>
                        <a:t>Education (years)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13.5 (2.3)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553578"/>
                  </a:ext>
                </a:extLst>
              </a:tr>
              <a:tr h="380558">
                <a:tc>
                  <a:txBody>
                    <a:bodyPr/>
                    <a:lstStyle/>
                    <a:p>
                      <a:r>
                        <a:rPr lang="en-US" dirty="0"/>
                        <a:t>Gender (female)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 (61.3)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656879"/>
                  </a:ext>
                </a:extLst>
              </a:tr>
              <a:tr h="380558">
                <a:tc>
                  <a:txBody>
                    <a:bodyPr/>
                    <a:lstStyle/>
                    <a:p>
                      <a:r>
                        <a:rPr lang="en-US" dirty="0"/>
                        <a:t>Race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533569"/>
                  </a:ext>
                </a:extLst>
              </a:tr>
              <a:tr h="380558">
                <a:tc>
                  <a:txBody>
                    <a:bodyPr/>
                    <a:lstStyle/>
                    <a:p>
                      <a:r>
                        <a:rPr lang="en-US" dirty="0"/>
                        <a:t>   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 (74.2)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28842"/>
                  </a:ext>
                </a:extLst>
              </a:tr>
              <a:tr h="380558">
                <a:tc>
                  <a:txBody>
                    <a:bodyPr/>
                    <a:lstStyle/>
                    <a:p>
                      <a:r>
                        <a:rPr lang="en-US" dirty="0"/>
                        <a:t>   Black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9 (14.5)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333152"/>
                  </a:ext>
                </a:extLst>
              </a:tr>
              <a:tr h="380558">
                <a:tc>
                  <a:txBody>
                    <a:bodyPr/>
                    <a:lstStyle/>
                    <a:p>
                      <a:r>
                        <a:rPr lang="en-US" dirty="0"/>
                        <a:t>   Asian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1 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201039"/>
                  </a:ext>
                </a:extLst>
              </a:tr>
              <a:tr h="380558">
                <a:tc>
                  <a:txBody>
                    <a:bodyPr/>
                    <a:lstStyle/>
                    <a:p>
                      <a:r>
                        <a:rPr lang="en-US" dirty="0"/>
                        <a:t>Ethnicity (Hispanic)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4 (6)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814722"/>
                  </a:ext>
                </a:extLst>
              </a:tr>
              <a:tr h="380558">
                <a:tc>
                  <a:txBody>
                    <a:bodyPr/>
                    <a:lstStyle/>
                    <a:p>
                      <a:r>
                        <a:rPr lang="en-US" dirty="0"/>
                        <a:t>Depression (CES-D)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23.6 (12.4)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628829"/>
                  </a:ext>
                </a:extLst>
              </a:tr>
              <a:tr h="380558">
                <a:tc>
                  <a:txBody>
                    <a:bodyPr/>
                    <a:lstStyle/>
                    <a:p>
                      <a:r>
                        <a:rPr lang="en-US" dirty="0"/>
                        <a:t>Pain intensity (NRS-11)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7.4 (1.6)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2190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0868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700" y="5715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Results of Main RCT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D801D8B-A4BF-3F43-AC2E-BA0F05D88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679" y="1817689"/>
            <a:ext cx="9036292" cy="3880773"/>
          </a:xfrm>
        </p:spPr>
        <p:txBody>
          <a:bodyPr>
            <a:normAutofit/>
          </a:bodyPr>
          <a:lstStyle/>
          <a:p>
            <a:r>
              <a:rPr lang="en-US" sz="2400" dirty="0"/>
              <a:t>Pain interference was significantly reduced in the ACT group vs wait-list control group</a:t>
            </a:r>
          </a:p>
          <a:p>
            <a:r>
              <a:rPr lang="en-US" sz="2400" dirty="0"/>
              <a:t>Pain inflexibility and pain acceptance each mediated the relationship between treatment group and pain interference</a:t>
            </a:r>
          </a:p>
        </p:txBody>
      </p:sp>
    </p:spTree>
    <p:extLst>
      <p:ext uri="{BB962C8B-B14F-4D97-AF65-F5344CB8AC3E}">
        <p14:creationId xmlns:p14="http://schemas.microsoft.com/office/powerpoint/2010/main" val="4107218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A357B-2FFC-874F-9301-F53676EB1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Engagement Results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C6789AA-CC1D-7748-B996-9CD26669D6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6827832"/>
              </p:ext>
            </p:extLst>
          </p:nvPr>
        </p:nvGraphicFramePr>
        <p:xfrm>
          <a:off x="2194146" y="2149012"/>
          <a:ext cx="6266948" cy="1578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3474">
                  <a:extLst>
                    <a:ext uri="{9D8B030D-6E8A-4147-A177-3AD203B41FA5}">
                      <a16:colId xmlns:a16="http://schemas.microsoft.com/office/drawing/2014/main" val="665622954"/>
                    </a:ext>
                  </a:extLst>
                </a:gridCol>
                <a:gridCol w="3133474">
                  <a:extLst>
                    <a:ext uri="{9D8B030D-6E8A-4147-A177-3AD203B41FA5}">
                      <a16:colId xmlns:a16="http://schemas.microsoft.com/office/drawing/2014/main" val="1646150863"/>
                    </a:ext>
                  </a:extLst>
                </a:gridCol>
              </a:tblGrid>
              <a:tr h="526012">
                <a:tc>
                  <a:txBody>
                    <a:bodyPr/>
                    <a:lstStyle/>
                    <a:p>
                      <a:r>
                        <a:rPr lang="en-US" dirty="0"/>
                        <a:t>ACT weekly practice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Percent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9460786"/>
                  </a:ext>
                </a:extLst>
              </a:tr>
              <a:tr h="526012">
                <a:tc>
                  <a:txBody>
                    <a:bodyPr/>
                    <a:lstStyle/>
                    <a:p>
                      <a:r>
                        <a:rPr lang="en-US" dirty="0"/>
                        <a:t>Listening to audio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67.6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1216563"/>
                  </a:ext>
                </a:extLst>
              </a:tr>
              <a:tr h="526012">
                <a:tc>
                  <a:txBody>
                    <a:bodyPr/>
                    <a:lstStyle/>
                    <a:p>
                      <a:r>
                        <a:rPr lang="en-US" dirty="0"/>
                        <a:t>Reading ACT materials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88.7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300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813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0580" y="609600"/>
            <a:ext cx="8791221" cy="1143000"/>
          </a:xfrm>
        </p:spPr>
        <p:txBody>
          <a:bodyPr>
            <a:normAutofit/>
          </a:bodyPr>
          <a:lstStyle/>
          <a:p>
            <a:r>
              <a:rPr lang="en-US" dirty="0"/>
              <a:t>Neurofibromatosis type 1 (NF1)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8943" y="1752600"/>
            <a:ext cx="9650185" cy="4615543"/>
          </a:xfrm>
        </p:spPr>
        <p:txBody>
          <a:bodyPr>
            <a:normAutofit lnSpcReduction="10000"/>
          </a:bodyPr>
          <a:lstStyle/>
          <a:p>
            <a:pPr eaLnBrk="0" hangingPunct="0">
              <a:spcAft>
                <a:spcPts val="25"/>
              </a:spcAft>
              <a:buClr>
                <a:schemeClr val="tx1"/>
              </a:buClr>
              <a:buSzPct val="100000"/>
            </a:pPr>
            <a:r>
              <a:rPr lang="en-US" sz="2400" dirty="0"/>
              <a:t>Autosomal dominant condition affecting 1:3500</a:t>
            </a:r>
          </a:p>
          <a:p>
            <a:pPr eaLnBrk="0" hangingPunct="0">
              <a:spcAft>
                <a:spcPts val="25"/>
              </a:spcAft>
              <a:buClr>
                <a:schemeClr val="tx1"/>
              </a:buClr>
              <a:buSzPct val="100000"/>
            </a:pPr>
            <a:r>
              <a:rPr lang="en-US" sz="2400" dirty="0"/>
              <a:t>Cancer predisposition syndrome</a:t>
            </a:r>
          </a:p>
          <a:p>
            <a:pPr eaLnBrk="0" hangingPunct="0">
              <a:spcAft>
                <a:spcPts val="25"/>
              </a:spcAft>
              <a:buClr>
                <a:schemeClr val="tx1"/>
              </a:buClr>
              <a:buSzPct val="100000"/>
            </a:pPr>
            <a:r>
              <a:rPr lang="en-US" sz="2400" dirty="0"/>
              <a:t>MPNST: 10% lifetime risk, 10-year overall survival rate = 52%</a:t>
            </a:r>
          </a:p>
          <a:p>
            <a:pPr eaLnBrk="0" hangingPunct="0">
              <a:spcAft>
                <a:spcPts val="25"/>
              </a:spcAft>
              <a:buClr>
                <a:schemeClr val="tx1"/>
              </a:buClr>
              <a:buSzPct val="100000"/>
            </a:pPr>
            <a:r>
              <a:rPr lang="en-US" altLang="ja-JP" sz="2400" dirty="0"/>
              <a:t>Symptoms highly variable</a:t>
            </a:r>
          </a:p>
          <a:p>
            <a:pPr lvl="1">
              <a:spcAft>
                <a:spcPts val="25"/>
              </a:spcAft>
              <a:buClr>
                <a:schemeClr val="tx1"/>
              </a:buClr>
              <a:buSzPct val="100000"/>
            </a:pPr>
            <a:r>
              <a:rPr lang="en-US" altLang="ja-JP" sz="2000" dirty="0"/>
              <a:t>Plexiform Neurofibromas (PNs)</a:t>
            </a:r>
          </a:p>
          <a:p>
            <a:pPr lvl="1">
              <a:spcAft>
                <a:spcPts val="25"/>
              </a:spcAft>
              <a:buClr>
                <a:schemeClr val="tx1"/>
              </a:buClr>
              <a:buSzPct val="100000"/>
            </a:pPr>
            <a:r>
              <a:rPr lang="en-US" altLang="ja-JP" sz="2000" dirty="0"/>
              <a:t>Dermal tumors</a:t>
            </a:r>
          </a:p>
          <a:p>
            <a:pPr lvl="1">
              <a:spcAft>
                <a:spcPts val="25"/>
              </a:spcAft>
              <a:buClr>
                <a:schemeClr val="tx1"/>
              </a:buClr>
              <a:buSzPct val="100000"/>
            </a:pPr>
            <a:r>
              <a:rPr lang="en-US" altLang="ja-JP" sz="2000" dirty="0"/>
              <a:t>Scoliosis</a:t>
            </a:r>
          </a:p>
          <a:p>
            <a:pPr lvl="1">
              <a:spcAft>
                <a:spcPts val="25"/>
              </a:spcAft>
              <a:buClr>
                <a:schemeClr val="tx1"/>
              </a:buClr>
              <a:buSzPct val="100000"/>
            </a:pPr>
            <a:r>
              <a:rPr lang="en-US" altLang="ja-JP" sz="2000" dirty="0"/>
              <a:t>Glomus tumors</a:t>
            </a:r>
          </a:p>
          <a:p>
            <a:pPr lvl="1">
              <a:spcAft>
                <a:spcPts val="25"/>
              </a:spcAft>
              <a:buClr>
                <a:schemeClr val="tx1"/>
              </a:buClr>
              <a:buSzPct val="100000"/>
            </a:pPr>
            <a:r>
              <a:rPr lang="en-US" altLang="ja-JP" sz="2000" dirty="0"/>
              <a:t>Chronic headaches</a:t>
            </a:r>
          </a:p>
          <a:p>
            <a:pPr lvl="1">
              <a:spcAft>
                <a:spcPts val="25"/>
              </a:spcAft>
              <a:buClr>
                <a:schemeClr val="tx1"/>
              </a:buClr>
              <a:buSzPct val="100000"/>
            </a:pPr>
            <a:r>
              <a:rPr lang="en-US" altLang="ja-JP" sz="2000" dirty="0"/>
              <a:t>Gastrointestinal problems</a:t>
            </a:r>
          </a:p>
          <a:p>
            <a:pPr lvl="1">
              <a:spcAft>
                <a:spcPts val="25"/>
              </a:spcAft>
              <a:buClr>
                <a:schemeClr val="tx1"/>
              </a:buClr>
              <a:buSzPct val="100000"/>
            </a:pPr>
            <a:r>
              <a:rPr lang="en-US" altLang="ja-JP" sz="2000" dirty="0"/>
              <a:t>New or worse pain – malignancy?</a:t>
            </a:r>
          </a:p>
          <a:p>
            <a:pPr marL="457200" lvl="1" indent="0">
              <a:spcAft>
                <a:spcPts val="25"/>
              </a:spcAft>
              <a:buClr>
                <a:schemeClr val="tx1"/>
              </a:buClr>
              <a:buSzPct val="100000"/>
              <a:buNone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4063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B8FE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A7E77-2194-A74B-8CF2-A36B5262B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Results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B6352BB-A0AB-BB43-8BD4-81DC04B931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2631201"/>
              </p:ext>
            </p:extLst>
          </p:nvPr>
        </p:nvGraphicFramePr>
        <p:xfrm>
          <a:off x="1254270" y="2160588"/>
          <a:ext cx="859631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770C2E5-4AD9-374F-AE30-6A80655501B8}"/>
              </a:ext>
            </a:extLst>
          </p:cNvPr>
          <p:cNvSpPr txBox="1"/>
          <p:nvPr/>
        </p:nvSpPr>
        <p:spPr>
          <a:xfrm>
            <a:off x="2954880" y="6051190"/>
            <a:ext cx="2258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Audio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8BCC82-3E62-F24F-9544-17067652AC06}"/>
              </a:ext>
            </a:extLst>
          </p:cNvPr>
          <p:cNvSpPr txBox="1"/>
          <p:nvPr/>
        </p:nvSpPr>
        <p:spPr>
          <a:xfrm>
            <a:off x="6255898" y="6051190"/>
            <a:ext cx="1787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Reading*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32C9EA-E99C-294C-968C-E0AFDEC321EF}"/>
              </a:ext>
            </a:extLst>
          </p:cNvPr>
          <p:cNvSpPr txBox="1"/>
          <p:nvPr/>
        </p:nvSpPr>
        <p:spPr>
          <a:xfrm>
            <a:off x="1080655" y="1371600"/>
            <a:ext cx="8769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Pain interference changes in participants who practiced less than once a week vs weekly or more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3BAE49-3F78-694C-90C6-199343954FEA}"/>
              </a:ext>
            </a:extLst>
          </p:cNvPr>
          <p:cNvSpPr txBox="1"/>
          <p:nvPr/>
        </p:nvSpPr>
        <p:spPr>
          <a:xfrm>
            <a:off x="600171" y="2535338"/>
            <a:ext cx="461665" cy="286232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/>
              <a:t>Pain interference change</a:t>
            </a:r>
          </a:p>
        </p:txBody>
      </p:sp>
    </p:spTree>
    <p:extLst>
      <p:ext uri="{BB962C8B-B14F-4D97-AF65-F5344CB8AC3E}">
        <p14:creationId xmlns:p14="http://schemas.microsoft.com/office/powerpoint/2010/main" val="702703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91B6DFD-66B6-E04F-8E4E-33AFD6108D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1805272"/>
              </p:ext>
            </p:extLst>
          </p:nvPr>
        </p:nvGraphicFramePr>
        <p:xfrm>
          <a:off x="2474869" y="1015761"/>
          <a:ext cx="7310453" cy="5403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4BE6435-EF2B-154E-B000-4DD110C16623}"/>
              </a:ext>
            </a:extLst>
          </p:cNvPr>
          <p:cNvSpPr txBox="1"/>
          <p:nvPr/>
        </p:nvSpPr>
        <p:spPr>
          <a:xfrm rot="16200000">
            <a:off x="1359669" y="2856407"/>
            <a:ext cx="1884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Percentages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91FB41B-0882-9940-8AD8-368939EBB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217" y="344774"/>
            <a:ext cx="7406640" cy="1356360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D8F34D-7A9C-C149-ADD3-5C3F783CC081}"/>
              </a:ext>
            </a:extLst>
          </p:cNvPr>
          <p:cNvSpPr txBox="1"/>
          <p:nvPr/>
        </p:nvSpPr>
        <p:spPr>
          <a:xfrm>
            <a:off x="6863616" y="4181798"/>
            <a:ext cx="622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31%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E51437-1B9D-094C-BA7A-1B76408604FB}"/>
              </a:ext>
            </a:extLst>
          </p:cNvPr>
          <p:cNvSpPr txBox="1"/>
          <p:nvPr/>
        </p:nvSpPr>
        <p:spPr>
          <a:xfrm>
            <a:off x="8493721" y="4597426"/>
            <a:ext cx="622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26%</a:t>
            </a:r>
          </a:p>
        </p:txBody>
      </p:sp>
    </p:spTree>
    <p:extLst>
      <p:ext uri="{BB962C8B-B14F-4D97-AF65-F5344CB8AC3E}">
        <p14:creationId xmlns:p14="http://schemas.microsoft.com/office/powerpoint/2010/main" val="22043888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026B5-1619-AA4C-A0EB-151C8E47D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7FFA27-E3D5-7348-962F-7C4F11036085}"/>
              </a:ext>
            </a:extLst>
          </p:cNvPr>
          <p:cNvSpPr txBox="1"/>
          <p:nvPr/>
        </p:nvSpPr>
        <p:spPr>
          <a:xfrm>
            <a:off x="1176824" y="4666180"/>
            <a:ext cx="2825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p &lt; 0.05, ** p &lt; 0.01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AD4E5AA-DD59-D041-A5B3-4616FB5EB6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193999"/>
              </p:ext>
            </p:extLst>
          </p:nvPr>
        </p:nvGraphicFramePr>
        <p:xfrm>
          <a:off x="1176824" y="1632849"/>
          <a:ext cx="82754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6685">
                  <a:extLst>
                    <a:ext uri="{9D8B030D-6E8A-4147-A177-3AD203B41FA5}">
                      <a16:colId xmlns:a16="http://schemas.microsoft.com/office/drawing/2014/main" val="2453026007"/>
                    </a:ext>
                  </a:extLst>
                </a:gridCol>
                <a:gridCol w="2002420">
                  <a:extLst>
                    <a:ext uri="{9D8B030D-6E8A-4147-A177-3AD203B41FA5}">
                      <a16:colId xmlns:a16="http://schemas.microsoft.com/office/drawing/2014/main" val="3284500069"/>
                    </a:ext>
                  </a:extLst>
                </a:gridCol>
                <a:gridCol w="1936895">
                  <a:extLst>
                    <a:ext uri="{9D8B030D-6E8A-4147-A177-3AD203B41FA5}">
                      <a16:colId xmlns:a16="http://schemas.microsoft.com/office/drawing/2014/main" val="3476398391"/>
                    </a:ext>
                  </a:extLst>
                </a:gridCol>
                <a:gridCol w="2179400">
                  <a:extLst>
                    <a:ext uri="{9D8B030D-6E8A-4147-A177-3AD203B41FA5}">
                      <a16:colId xmlns:a16="http://schemas.microsoft.com/office/drawing/2014/main" val="30204450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Change variables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Mindfulness Practice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Defusion</a:t>
                      </a:r>
                      <a:r>
                        <a:rPr lang="en-US" dirty="0"/>
                        <a:t> Practice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Values/Committed Action Practice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115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Pain interference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-0.235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-0.285*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-0.140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8826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Pain inflexibility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-0.104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-0.038**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26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Pain acceptance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0.111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0.277*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-0.007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360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Pain anxiety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-0.066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-0.092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-0.014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312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Depression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0.013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-0.149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930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Pain intensity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-0.163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0.007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0.321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738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78174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026B5-1619-AA4C-A0EB-151C8E47D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7FFA27-E3D5-7348-962F-7C4F11036085}"/>
              </a:ext>
            </a:extLst>
          </p:cNvPr>
          <p:cNvSpPr txBox="1"/>
          <p:nvPr/>
        </p:nvSpPr>
        <p:spPr>
          <a:xfrm>
            <a:off x="1176824" y="4666180"/>
            <a:ext cx="2825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p &lt; 0.05, ** p &lt; 0.01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AD4E5AA-DD59-D041-A5B3-4616FB5EB6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065089"/>
              </p:ext>
            </p:extLst>
          </p:nvPr>
        </p:nvGraphicFramePr>
        <p:xfrm>
          <a:off x="1176824" y="1632849"/>
          <a:ext cx="82754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6685">
                  <a:extLst>
                    <a:ext uri="{9D8B030D-6E8A-4147-A177-3AD203B41FA5}">
                      <a16:colId xmlns:a16="http://schemas.microsoft.com/office/drawing/2014/main" val="2453026007"/>
                    </a:ext>
                  </a:extLst>
                </a:gridCol>
                <a:gridCol w="2002420">
                  <a:extLst>
                    <a:ext uri="{9D8B030D-6E8A-4147-A177-3AD203B41FA5}">
                      <a16:colId xmlns:a16="http://schemas.microsoft.com/office/drawing/2014/main" val="3284500069"/>
                    </a:ext>
                  </a:extLst>
                </a:gridCol>
                <a:gridCol w="1936895">
                  <a:extLst>
                    <a:ext uri="{9D8B030D-6E8A-4147-A177-3AD203B41FA5}">
                      <a16:colId xmlns:a16="http://schemas.microsoft.com/office/drawing/2014/main" val="3476398391"/>
                    </a:ext>
                  </a:extLst>
                </a:gridCol>
                <a:gridCol w="2179400">
                  <a:extLst>
                    <a:ext uri="{9D8B030D-6E8A-4147-A177-3AD203B41FA5}">
                      <a16:colId xmlns:a16="http://schemas.microsoft.com/office/drawing/2014/main" val="30204450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Change variables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Mindfulness Practice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Defusion</a:t>
                      </a:r>
                      <a:r>
                        <a:rPr lang="en-US" dirty="0"/>
                        <a:t> Practice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Values/Committed Action Practice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115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Pain interference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-0.235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-0.285*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-0.140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8826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Pain inflexibility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-0.104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-0.038**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26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Pain acceptance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0.111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0.277*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-0.007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2360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Pain anxiety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-0.066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-0.092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-0.014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312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Depression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0.013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-0.149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930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Pain intensity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-0.163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0.007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0.321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738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11131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D649A-09AD-CE4E-90E4-D76226E55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 Analyses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019D2-D4C6-824A-9C9B-0B9BAD65A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Defusion</a:t>
            </a:r>
            <a:r>
              <a:rPr lang="en-US" dirty="0"/>
              <a:t> practice significantly predicted change in pain interference (</a:t>
            </a:r>
            <a:r>
              <a:rPr lang="en-US" i="1" dirty="0"/>
              <a:t>F</a:t>
            </a:r>
            <a:r>
              <a:rPr lang="en-US" dirty="0"/>
              <a:t>[2,58] = 3.6, </a:t>
            </a:r>
            <a:r>
              <a:rPr lang="en-US" i="1" dirty="0"/>
              <a:t>p</a:t>
            </a:r>
            <a:r>
              <a:rPr lang="en-US" dirty="0"/>
              <a:t> = .03). </a:t>
            </a:r>
          </a:p>
          <a:p>
            <a:r>
              <a:rPr lang="en-US" dirty="0"/>
              <a:t>Mindfulness and values practice did not predict changes in pain interference (</a:t>
            </a:r>
            <a:r>
              <a:rPr lang="en-US" i="1" dirty="0" err="1"/>
              <a:t>p</a:t>
            </a:r>
            <a:r>
              <a:rPr lang="en-US" dirty="0" err="1"/>
              <a:t>s</a:t>
            </a:r>
            <a:r>
              <a:rPr lang="en-US" dirty="0"/>
              <a:t> &gt; .05).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8365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C665C-283D-A243-BC27-CC04E342B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181041" cy="1320800"/>
          </a:xfrm>
        </p:spPr>
        <p:txBody>
          <a:bodyPr/>
          <a:lstStyle/>
          <a:p>
            <a:r>
              <a:rPr lang="en-US" dirty="0"/>
              <a:t>Tests of Indirect Effects/Mediation Models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4638A3-5E9D-224E-A071-59F8A401A444}"/>
              </a:ext>
            </a:extLst>
          </p:cNvPr>
          <p:cNvSpPr txBox="1"/>
          <p:nvPr/>
        </p:nvSpPr>
        <p:spPr>
          <a:xfrm>
            <a:off x="963386" y="3282048"/>
            <a:ext cx="2318657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Defusion</a:t>
            </a:r>
            <a:r>
              <a:rPr lang="en-US" dirty="0"/>
              <a:t> practice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A8CC2C-D792-AD4A-AD80-9EF61022BB62}"/>
              </a:ext>
            </a:extLst>
          </p:cNvPr>
          <p:cNvSpPr txBox="1"/>
          <p:nvPr/>
        </p:nvSpPr>
        <p:spPr>
          <a:xfrm>
            <a:off x="8430983" y="3282048"/>
            <a:ext cx="2318657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Pain interference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064F4C-AE7B-2640-9850-C0693255768B}"/>
              </a:ext>
            </a:extLst>
          </p:cNvPr>
          <p:cNvSpPr txBox="1"/>
          <p:nvPr/>
        </p:nvSpPr>
        <p:spPr>
          <a:xfrm>
            <a:off x="4577447" y="2150200"/>
            <a:ext cx="2318657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Pain acceptance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718F1E-C641-0548-ABCB-CAF936CE7852}"/>
              </a:ext>
            </a:extLst>
          </p:cNvPr>
          <p:cNvCxnSpPr>
            <a:stCxn id="7" idx="0"/>
            <a:endCxn id="9" idx="1"/>
          </p:cNvCxnSpPr>
          <p:nvPr/>
        </p:nvCxnSpPr>
        <p:spPr>
          <a:xfrm flipV="1">
            <a:off x="2122715" y="2334866"/>
            <a:ext cx="2454732" cy="947182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29E438F-3866-E240-BD6B-CB67E3F0965F}"/>
              </a:ext>
            </a:extLst>
          </p:cNvPr>
          <p:cNvCxnSpPr>
            <a:cxnSpLocks/>
          </p:cNvCxnSpPr>
          <p:nvPr/>
        </p:nvCxnSpPr>
        <p:spPr>
          <a:xfrm flipV="1">
            <a:off x="3317423" y="3466714"/>
            <a:ext cx="5080902" cy="20082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6938138-9795-474B-9B5F-8708B713B3CE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6896104" y="2403991"/>
            <a:ext cx="2694208" cy="878057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99577C8-55BB-284F-8D37-38108B974812}"/>
              </a:ext>
            </a:extLst>
          </p:cNvPr>
          <p:cNvSpPr txBox="1"/>
          <p:nvPr/>
        </p:nvSpPr>
        <p:spPr>
          <a:xfrm>
            <a:off x="1099391" y="4841350"/>
            <a:ext cx="9879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is a significant indirect effect of </a:t>
            </a:r>
            <a:r>
              <a:rPr lang="en-US" dirty="0" err="1"/>
              <a:t>defusion</a:t>
            </a:r>
            <a:r>
              <a:rPr lang="en-US" dirty="0"/>
              <a:t> practice on pain interference, mediated by pain acceptance (</a:t>
            </a:r>
            <a:r>
              <a:rPr lang="en-US" i="1" dirty="0"/>
              <a:t>F </a:t>
            </a:r>
            <a:r>
              <a:rPr lang="en-US" dirty="0"/>
              <a:t>(2, 59)=5.04, </a:t>
            </a:r>
            <a:r>
              <a:rPr lang="en-US" i="1" dirty="0"/>
              <a:t>p</a:t>
            </a:r>
            <a:r>
              <a:rPr lang="en-US" dirty="0"/>
              <a:t>&lt;0.01; -0.16 &lt; CI &lt; -0.01)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Pain inflexibility did not mediate this relationship.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5B6A12-0A5C-0B4B-8D2D-6A2DE15A7830}"/>
              </a:ext>
            </a:extLst>
          </p:cNvPr>
          <p:cNvSpPr txBox="1"/>
          <p:nvPr/>
        </p:nvSpPr>
        <p:spPr>
          <a:xfrm>
            <a:off x="2792187" y="2375392"/>
            <a:ext cx="979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3.10</a:t>
            </a:r>
            <a:r>
              <a:rPr lang="en-US" baseline="30000" dirty="0"/>
              <a:t>*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62EDAD-306C-5547-AF61-B1FC27A85222}"/>
              </a:ext>
            </a:extLst>
          </p:cNvPr>
          <p:cNvSpPr txBox="1"/>
          <p:nvPr/>
        </p:nvSpPr>
        <p:spPr>
          <a:xfrm>
            <a:off x="7701652" y="2375392"/>
            <a:ext cx="979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-.02</a:t>
            </a:r>
            <a:r>
              <a:rPr lang="en-US" baseline="30000" dirty="0"/>
              <a:t>*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EE40FC-6E79-F741-A6F0-BCE1FB9DAC10}"/>
              </a:ext>
            </a:extLst>
          </p:cNvPr>
          <p:cNvSpPr txBox="1"/>
          <p:nvPr/>
        </p:nvSpPr>
        <p:spPr>
          <a:xfrm>
            <a:off x="5182510" y="3563908"/>
            <a:ext cx="1713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-.07</a:t>
            </a:r>
            <a:r>
              <a:rPr lang="en-US" baseline="30000" dirty="0"/>
              <a:t>* </a:t>
            </a:r>
            <a:r>
              <a:rPr lang="en-US" dirty="0"/>
              <a:t>(-.</a:t>
            </a:r>
            <a:r>
              <a:rPr lang="en-US"/>
              <a:t>21</a:t>
            </a:r>
            <a:r>
              <a:rPr lang="en-US" baseline="30000"/>
              <a:t>+</a:t>
            </a:r>
            <a:r>
              <a:rPr lang="en-US"/>
              <a:t>)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800F66-54B0-DB4A-BE72-2D260C3E4D86}"/>
              </a:ext>
            </a:extLst>
          </p:cNvPr>
          <p:cNvSpPr txBox="1"/>
          <p:nvPr/>
        </p:nvSpPr>
        <p:spPr>
          <a:xfrm>
            <a:off x="9400771" y="4090516"/>
            <a:ext cx="1713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baseline="30000" dirty="0"/>
              <a:t>*</a:t>
            </a:r>
            <a:r>
              <a:rPr lang="en-US" i="1" dirty="0"/>
              <a:t>p </a:t>
            </a:r>
            <a:r>
              <a:rPr lang="en-US" dirty="0"/>
              <a:t>&lt; .05</a:t>
            </a:r>
          </a:p>
          <a:p>
            <a:r>
              <a:rPr lang="en-US" baseline="30000" dirty="0"/>
              <a:t>+</a:t>
            </a:r>
            <a:r>
              <a:rPr lang="en-US" i="1" dirty="0"/>
              <a:t>p </a:t>
            </a:r>
            <a:r>
              <a:rPr lang="en-US" dirty="0"/>
              <a:t>&lt; .10</a:t>
            </a:r>
            <a:r>
              <a:rPr lang="en-US" i="1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2303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E0347-ADDE-6943-997D-8861A608C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Impression of Change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CF83B51-FE24-BF4F-BDF3-5838400EED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9640852"/>
              </p:ext>
            </p:extLst>
          </p:nvPr>
        </p:nvGraphicFramePr>
        <p:xfrm>
          <a:off x="1169043" y="2160588"/>
          <a:ext cx="810513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8082">
                  <a:extLst>
                    <a:ext uri="{9D8B030D-6E8A-4147-A177-3AD203B41FA5}">
                      <a16:colId xmlns:a16="http://schemas.microsoft.com/office/drawing/2014/main" val="1124520970"/>
                    </a:ext>
                  </a:extLst>
                </a:gridCol>
                <a:gridCol w="1719262">
                  <a:extLst>
                    <a:ext uri="{9D8B030D-6E8A-4147-A177-3AD203B41FA5}">
                      <a16:colId xmlns:a16="http://schemas.microsoft.com/office/drawing/2014/main" val="3450531350"/>
                    </a:ext>
                  </a:extLst>
                </a:gridCol>
                <a:gridCol w="1719262">
                  <a:extLst>
                    <a:ext uri="{9D8B030D-6E8A-4147-A177-3AD203B41FA5}">
                      <a16:colId xmlns:a16="http://schemas.microsoft.com/office/drawing/2014/main" val="1625695676"/>
                    </a:ext>
                  </a:extLst>
                </a:gridCol>
                <a:gridCol w="1719262">
                  <a:extLst>
                    <a:ext uri="{9D8B030D-6E8A-4147-A177-3AD203B41FA5}">
                      <a16:colId xmlns:a16="http://schemas.microsoft.com/office/drawing/2014/main" val="4073221368"/>
                    </a:ext>
                  </a:extLst>
                </a:gridCol>
                <a:gridCol w="1719262">
                  <a:extLst>
                    <a:ext uri="{9D8B030D-6E8A-4147-A177-3AD203B41FA5}">
                      <a16:colId xmlns:a16="http://schemas.microsoft.com/office/drawing/2014/main" val="34887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PII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Mindfulness practice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Defusion</a:t>
                      </a:r>
                      <a:r>
                        <a:rPr lang="en-US" dirty="0"/>
                        <a:t> practice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Values/CA practice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573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0.341**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-0.399**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-0.317*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933899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7D12F04-F916-084A-89DC-460B19F19C91}"/>
              </a:ext>
            </a:extLst>
          </p:cNvPr>
          <p:cNvSpPr txBox="1"/>
          <p:nvPr/>
        </p:nvSpPr>
        <p:spPr>
          <a:xfrm>
            <a:off x="899032" y="3772536"/>
            <a:ext cx="2825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p &lt; 0.05, ** p &lt; 0.01</a:t>
            </a:r>
          </a:p>
        </p:txBody>
      </p:sp>
    </p:spTree>
    <p:extLst>
      <p:ext uri="{BB962C8B-B14F-4D97-AF65-F5344CB8AC3E}">
        <p14:creationId xmlns:p14="http://schemas.microsoft.com/office/powerpoint/2010/main" val="33951908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0A8AC-7B53-D447-8C6F-1F86C0591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D4A3D-1DBD-2245-B352-A80E8967C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468" y="1653962"/>
            <a:ext cx="9469597" cy="459443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Most participants practiced ACT techniques on a weekly basis during the at-home phase of the intervention.</a:t>
            </a:r>
          </a:p>
          <a:p>
            <a:r>
              <a:rPr lang="en-US" sz="2400" dirty="0"/>
              <a:t>Engagement in </a:t>
            </a:r>
            <a:r>
              <a:rPr lang="en-US" sz="2400" dirty="0" err="1"/>
              <a:t>defusion</a:t>
            </a:r>
            <a:r>
              <a:rPr lang="en-US" sz="2400" dirty="0"/>
              <a:t> skills had a direct, adaptive effect on pain interference at follow-up.</a:t>
            </a:r>
          </a:p>
          <a:p>
            <a:r>
              <a:rPr lang="en-US" sz="2400" dirty="0"/>
              <a:t>The indirect effect of </a:t>
            </a:r>
            <a:r>
              <a:rPr lang="en-US" sz="2400" dirty="0" err="1"/>
              <a:t>defusion</a:t>
            </a:r>
            <a:r>
              <a:rPr lang="en-US" sz="2400" dirty="0"/>
              <a:t> practice on pain interference was mediated by pain acceptance.</a:t>
            </a:r>
          </a:p>
          <a:p>
            <a:r>
              <a:rPr lang="en-US" sz="2400" dirty="0"/>
              <a:t>Decreased pain interference via ACT practice at home has the potential to improve QOL in patients with a cancer predisposition syndrome (NF1) and PN tumors.</a:t>
            </a:r>
          </a:p>
          <a:p>
            <a:r>
              <a:rPr lang="en-US" sz="2400" dirty="0"/>
              <a:t>Future research should focus on ways to increase treatment engagement outside of therapy sessions.</a:t>
            </a:r>
          </a:p>
        </p:txBody>
      </p:sp>
    </p:spTree>
    <p:extLst>
      <p:ext uri="{BB962C8B-B14F-4D97-AF65-F5344CB8AC3E}">
        <p14:creationId xmlns:p14="http://schemas.microsoft.com/office/powerpoint/2010/main" val="83675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Title 1"/>
          <p:cNvSpPr txBox="1">
            <a:spLocks noGrp="1"/>
          </p:cNvSpPr>
          <p:nvPr>
            <p:ph type="title"/>
          </p:nvPr>
        </p:nvSpPr>
        <p:spPr>
          <a:xfrm>
            <a:off x="537931" y="442222"/>
            <a:ext cx="8591550" cy="1066801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Acknowledgements</a:t>
            </a:r>
            <a:endParaRPr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B6174E9-32AA-B04D-A7F2-2F8EFEC2984F}"/>
              </a:ext>
            </a:extLst>
          </p:cNvPr>
          <p:cNvSpPr txBox="1">
            <a:spLocks/>
          </p:cNvSpPr>
          <p:nvPr/>
        </p:nvSpPr>
        <p:spPr>
          <a:xfrm>
            <a:off x="1852970" y="6134574"/>
            <a:ext cx="2309405" cy="879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2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1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3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5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7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" indent="0">
              <a:buNone/>
              <a:defRPr sz="2400" spc="0"/>
            </a:pPr>
            <a:r>
              <a:rPr lang="en-US" sz="2400" spc="30" dirty="0">
                <a:solidFill>
                  <a:srgbClr val="2E2224"/>
                </a:solidFill>
              </a:rPr>
              <a:t>Thank you!</a:t>
            </a:r>
            <a:endParaRPr lang="en-US" sz="2400" dirty="0">
              <a:solidFill>
                <a:srgbClr val="2E2224"/>
              </a:solidFill>
            </a:endParaRPr>
          </a:p>
          <a:p>
            <a:pPr marL="0" indent="0">
              <a:buSzTx/>
              <a:buNone/>
              <a:defRPr sz="2400"/>
            </a:pPr>
            <a:endParaRPr lang="en-US" sz="2400" spc="3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137AAC-DEF0-0844-82B4-15A954DB5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42" y="3906088"/>
            <a:ext cx="3576653" cy="19844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8990A8-D73F-D04D-BB25-678BF6117D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599" y="3898166"/>
            <a:ext cx="998955" cy="200027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4197E96-3F28-D64F-B942-8183AD7066D5}"/>
              </a:ext>
            </a:extLst>
          </p:cNvPr>
          <p:cNvSpPr txBox="1">
            <a:spLocks/>
          </p:cNvSpPr>
          <p:nvPr/>
        </p:nvSpPr>
        <p:spPr>
          <a:xfrm>
            <a:off x="755543" y="1348718"/>
            <a:ext cx="45042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Psychology Group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Taryn Allen, PhD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Mary Anne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Tamula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MA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Kari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Struemph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PhD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Pam Wolters, PhD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Stephanie Reda, BA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3A3455D-D1C3-CC4D-816C-E8B125976AE1}"/>
              </a:ext>
            </a:extLst>
          </p:cNvPr>
          <p:cNvSpPr txBox="1">
            <a:spLocks/>
          </p:cNvSpPr>
          <p:nvPr/>
        </p:nvSpPr>
        <p:spPr>
          <a:xfrm>
            <a:off x="3922381" y="1356639"/>
            <a:ext cx="425378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NF Medical Team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Andrea Baldwin, CRNP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Anne Goodwin, RN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Trish Whitcomb, RN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Brigitte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Widemann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974CC34D-70DC-2049-84D6-7D3B877D9E70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580" y="412873"/>
            <a:ext cx="1840083" cy="1129399"/>
          </a:xfrm>
          <a:prstGeom prst="rect">
            <a:avLst/>
          </a:prstGeom>
          <a:noFill/>
          <a:ln w="3175">
            <a:solidFill>
              <a:srgbClr val="9CC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DBB9FC5-985F-0946-A097-3A8E47725D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5147" y="1743091"/>
            <a:ext cx="1857050" cy="993752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alpha val="54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5AECC0-9E4D-5146-BFEF-50FEE20465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9684" y="3115706"/>
            <a:ext cx="1882854" cy="773315"/>
          </a:xfrm>
          <a:prstGeom prst="rect">
            <a:avLst/>
          </a:prstGeom>
          <a:ln>
            <a:solidFill>
              <a:schemeClr val="tx1">
                <a:alpha val="60000"/>
              </a:schemeClr>
            </a:solidFill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0923476-0F18-2348-A22B-993EA29FADAF}"/>
              </a:ext>
            </a:extLst>
          </p:cNvPr>
          <p:cNvGrpSpPr/>
          <p:nvPr/>
        </p:nvGrpSpPr>
        <p:grpSpPr>
          <a:xfrm>
            <a:off x="6869581" y="5198843"/>
            <a:ext cx="3114120" cy="1399201"/>
            <a:chOff x="5334000" y="5758068"/>
            <a:chExt cx="3505200" cy="9144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83344A4-5198-584A-8F7A-45B83A184957}"/>
                </a:ext>
              </a:extLst>
            </p:cNvPr>
            <p:cNvSpPr/>
            <p:nvPr/>
          </p:nvSpPr>
          <p:spPr bwMode="auto">
            <a:xfrm>
              <a:off x="5334000" y="5758068"/>
              <a:ext cx="3505200" cy="9144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latin typeface="Times" pitchFamily="-112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FF542FB-468C-FE4F-BE1A-EEA38F505744}"/>
                </a:ext>
              </a:extLst>
            </p:cNvPr>
            <p:cNvSpPr txBox="1"/>
            <p:nvPr/>
          </p:nvSpPr>
          <p:spPr>
            <a:xfrm>
              <a:off x="5410200" y="5813016"/>
              <a:ext cx="3396241" cy="603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2E2224"/>
                  </a:solidFill>
                </a:rPr>
                <a:t>Staci Martin, PhD    </a:t>
              </a:r>
              <a:r>
                <a:rPr lang="en-US" dirty="0" err="1">
                  <a:solidFill>
                    <a:srgbClr val="2E2224"/>
                  </a:solidFill>
                </a:rPr>
                <a:t>staci.martin@nih.gov</a:t>
              </a:r>
              <a:r>
                <a:rPr lang="en-US" dirty="0">
                  <a:solidFill>
                    <a:srgbClr val="2E2224"/>
                  </a:solidFill>
                </a:rPr>
                <a:t>    (240) 760-6025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3024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012-05-31-whole-body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898" y="76200"/>
            <a:ext cx="1717702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Facial tumo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739" y="914400"/>
            <a:ext cx="2380129" cy="2057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r="9876"/>
          <a:stretch/>
        </p:blipFill>
        <p:spPr>
          <a:xfrm>
            <a:off x="4876801" y="914400"/>
            <a:ext cx="2975899" cy="1981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5179" r="2619"/>
          <a:stretch/>
        </p:blipFill>
        <p:spPr>
          <a:xfrm>
            <a:off x="1905000" y="3395472"/>
            <a:ext cx="3086926" cy="21798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7800" y="3352800"/>
            <a:ext cx="245745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7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2" y="4179300"/>
            <a:ext cx="2645228" cy="245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" t="22546" r="11171"/>
          <a:stretch/>
        </p:blipFill>
        <p:spPr bwMode="auto">
          <a:xfrm>
            <a:off x="7924800" y="1447801"/>
            <a:ext cx="2139696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Glomus tumo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572001"/>
            <a:ext cx="2359378" cy="1574885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521031" y="514600"/>
            <a:ext cx="7772400" cy="4114800"/>
          </a:xfrm>
        </p:spPr>
        <p:txBody>
          <a:bodyPr/>
          <a:lstStyle/>
          <a:p>
            <a:pPr eaLnBrk="0" hangingPunct="0">
              <a:spcAft>
                <a:spcPts val="25"/>
              </a:spcAft>
              <a:buClr>
                <a:schemeClr val="tx1"/>
              </a:buClr>
              <a:buSzPct val="100000"/>
            </a:pPr>
            <a:r>
              <a:rPr lang="en-US" altLang="ja-JP" sz="2400" dirty="0"/>
              <a:t>Symptoms highly variable</a:t>
            </a:r>
          </a:p>
          <a:p>
            <a:pPr lvl="1">
              <a:spcAft>
                <a:spcPts val="25"/>
              </a:spcAft>
              <a:buClr>
                <a:schemeClr val="tx1"/>
              </a:buClr>
              <a:buSzPct val="100000"/>
            </a:pPr>
            <a:r>
              <a:rPr lang="en-US" altLang="ja-JP" sz="2000" dirty="0" err="1"/>
              <a:t>Plexiform</a:t>
            </a:r>
            <a:r>
              <a:rPr lang="en-US" altLang="ja-JP" sz="2000" dirty="0"/>
              <a:t> </a:t>
            </a:r>
            <a:r>
              <a:rPr lang="en-US" altLang="ja-JP" sz="2000" dirty="0" err="1"/>
              <a:t>Neurofibromas</a:t>
            </a:r>
            <a:r>
              <a:rPr lang="en-US" altLang="ja-JP" sz="2000" dirty="0"/>
              <a:t> (PNs)</a:t>
            </a:r>
          </a:p>
          <a:p>
            <a:pPr lvl="1">
              <a:spcAft>
                <a:spcPts val="25"/>
              </a:spcAft>
              <a:buClr>
                <a:schemeClr val="tx1"/>
              </a:buClr>
              <a:buSzPct val="100000"/>
            </a:pPr>
            <a:r>
              <a:rPr lang="en-US" altLang="ja-JP" sz="2000" dirty="0"/>
              <a:t>Dermal tumors</a:t>
            </a:r>
          </a:p>
          <a:p>
            <a:pPr lvl="1">
              <a:spcAft>
                <a:spcPts val="25"/>
              </a:spcAft>
              <a:buClr>
                <a:schemeClr val="tx1"/>
              </a:buClr>
              <a:buSzPct val="100000"/>
            </a:pPr>
            <a:r>
              <a:rPr lang="en-US" altLang="ja-JP" sz="2000" dirty="0"/>
              <a:t>Scoliosis</a:t>
            </a:r>
          </a:p>
          <a:p>
            <a:pPr lvl="1">
              <a:spcAft>
                <a:spcPts val="25"/>
              </a:spcAft>
              <a:buClr>
                <a:schemeClr val="tx1"/>
              </a:buClr>
              <a:buSzPct val="100000"/>
            </a:pPr>
            <a:r>
              <a:rPr lang="en-US" altLang="ja-JP" sz="2000" dirty="0" err="1"/>
              <a:t>Glomus</a:t>
            </a:r>
            <a:r>
              <a:rPr lang="en-US" altLang="ja-JP" sz="2000" dirty="0"/>
              <a:t> tumors</a:t>
            </a:r>
          </a:p>
          <a:p>
            <a:pPr lvl="1">
              <a:spcAft>
                <a:spcPts val="25"/>
              </a:spcAft>
              <a:buClr>
                <a:schemeClr val="tx1"/>
              </a:buClr>
              <a:buSzPct val="100000"/>
            </a:pPr>
            <a:r>
              <a:rPr lang="en-US" altLang="ja-JP" sz="2000" dirty="0"/>
              <a:t>Chronic headaches</a:t>
            </a:r>
          </a:p>
          <a:p>
            <a:pPr lvl="1">
              <a:spcAft>
                <a:spcPts val="25"/>
              </a:spcAft>
              <a:buClr>
                <a:schemeClr val="tx1"/>
              </a:buClr>
              <a:buSzPct val="100000"/>
            </a:pPr>
            <a:r>
              <a:rPr lang="en-US" altLang="ja-JP" sz="2000" dirty="0"/>
              <a:t>Gastrointestinal problems</a:t>
            </a:r>
          </a:p>
          <a:p>
            <a:pPr lvl="1">
              <a:spcAft>
                <a:spcPts val="25"/>
              </a:spcAft>
              <a:buClr>
                <a:schemeClr val="tx1"/>
              </a:buClr>
              <a:buSzPct val="100000"/>
            </a:pPr>
            <a:r>
              <a:rPr lang="en-US" altLang="ja-JP" sz="2000" dirty="0"/>
              <a:t>New or worse pain – malignancy?</a:t>
            </a:r>
          </a:p>
          <a:p>
            <a:pPr marL="457200" lvl="1" indent="0">
              <a:spcAft>
                <a:spcPts val="25"/>
              </a:spcAft>
              <a:buClr>
                <a:schemeClr val="tx1"/>
              </a:buClr>
              <a:buSzPct val="100000"/>
              <a:buNone/>
            </a:pPr>
            <a:endParaRPr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77075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5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5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"/>
                            </p:stCondLst>
                            <p:childTnLst>
                              <p:par>
                                <p:cTn id="26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Pain in NF1</a:t>
            </a:r>
            <a:endParaRPr lang="en-US" sz="36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4ED9317-5F30-2643-B1A2-996F470A5BA7}"/>
              </a:ext>
            </a:extLst>
          </p:cNvPr>
          <p:cNvSpPr txBox="1">
            <a:spLocks/>
          </p:cNvSpPr>
          <p:nvPr/>
        </p:nvSpPr>
        <p:spPr>
          <a:xfrm>
            <a:off x="1981200" y="1676400"/>
            <a:ext cx="7620000" cy="35052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spcAft>
                <a:spcPts val="25"/>
              </a:spcAft>
              <a:buSzPct val="130000"/>
              <a:buFont typeface="Wingdings" charset="2"/>
              <a:buChar char="§"/>
            </a:pPr>
            <a:r>
              <a:rPr lang="en-US" sz="2400" dirty="0">
                <a:solidFill>
                  <a:srgbClr val="000000"/>
                </a:solidFill>
              </a:rPr>
              <a:t>Pain has been reported in 53% of youth with NF1 and PNs (Kim et al., 2009) </a:t>
            </a:r>
          </a:p>
          <a:p>
            <a:pPr eaLnBrk="0" hangingPunct="0">
              <a:spcAft>
                <a:spcPts val="25"/>
              </a:spcAft>
              <a:buSzPct val="130000"/>
              <a:buFont typeface="Wingdings" charset="2"/>
              <a:buChar char="§"/>
            </a:pPr>
            <a:r>
              <a:rPr lang="en-US" sz="2400" dirty="0">
                <a:solidFill>
                  <a:srgbClr val="000000"/>
                </a:solidFill>
              </a:rPr>
              <a:t>Pain interferes with functioning even among youth taking pain medication (Wolters, Burns, Martin et al., 2015)</a:t>
            </a:r>
          </a:p>
          <a:p>
            <a:pPr eaLnBrk="0" hangingPunct="0">
              <a:spcAft>
                <a:spcPts val="25"/>
              </a:spcAft>
              <a:buSzPct val="130000"/>
              <a:buFont typeface="Wingdings" charset="2"/>
              <a:buChar char="§"/>
            </a:pPr>
            <a:r>
              <a:rPr lang="en-US" altLang="ja-JP" sz="2400" dirty="0">
                <a:solidFill>
                  <a:srgbClr val="000000"/>
                </a:solidFill>
              </a:rPr>
              <a:t>Less information about pain in adults with NF1</a:t>
            </a:r>
          </a:p>
          <a:p>
            <a:pPr eaLnBrk="0" hangingPunct="0">
              <a:spcAft>
                <a:spcPts val="25"/>
              </a:spcAft>
              <a:buSzPct val="130000"/>
              <a:buFont typeface="Wingdings" charset="2"/>
              <a:buChar char="§"/>
            </a:pPr>
            <a:r>
              <a:rPr lang="en-US" altLang="ja-JP" sz="2400" dirty="0">
                <a:solidFill>
                  <a:srgbClr val="000000"/>
                </a:solidFill>
              </a:rPr>
              <a:t>No randomized controlled trials of psychological interventions for people with NF1 and PNs who have chronic pain</a:t>
            </a:r>
          </a:p>
        </p:txBody>
      </p:sp>
    </p:spTree>
    <p:extLst>
      <p:ext uri="{BB962C8B-B14F-4D97-AF65-F5344CB8AC3E}">
        <p14:creationId xmlns:p14="http://schemas.microsoft.com/office/powerpoint/2010/main" val="224906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B8FE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B8FE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A27DB-73AD-564B-B5DE-ED35BE9A4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3F79C-3E60-8148-BA01-6DF7DCF13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Working with patients in clinic or online is only part of the equation</a:t>
            </a:r>
          </a:p>
          <a:p>
            <a:pPr marL="205740" lvl="1" indent="0">
              <a:buNone/>
            </a:pPr>
            <a:endParaRPr lang="en-US" sz="2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E8F173-C876-4844-AF67-59859239A08A}"/>
              </a:ext>
            </a:extLst>
          </p:cNvPr>
          <p:cNvSpPr txBox="1"/>
          <p:nvPr/>
        </p:nvSpPr>
        <p:spPr>
          <a:xfrm>
            <a:off x="1682693" y="3429000"/>
            <a:ext cx="3189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5740" lvl="1"/>
            <a:r>
              <a:rPr lang="en-US" sz="2400" dirty="0"/>
              <a:t>Patient-therapist             interaction            +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A5F0DB-9382-344A-A6E4-8255FA839997}"/>
              </a:ext>
            </a:extLst>
          </p:cNvPr>
          <p:cNvSpPr txBox="1"/>
          <p:nvPr/>
        </p:nvSpPr>
        <p:spPr>
          <a:xfrm>
            <a:off x="5140099" y="3411818"/>
            <a:ext cx="25344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Practicing techniques in   =  daily life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19C3AE-E78F-9540-A7B4-15E7A07F4D50}"/>
              </a:ext>
            </a:extLst>
          </p:cNvPr>
          <p:cNvSpPr txBox="1"/>
          <p:nvPr/>
        </p:nvSpPr>
        <p:spPr>
          <a:xfrm>
            <a:off x="7892895" y="3596485"/>
            <a:ext cx="2391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Successful    change!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E9754188-EDFB-8446-B465-FFB3FAB05B58}"/>
              </a:ext>
            </a:extLst>
          </p:cNvPr>
          <p:cNvSpPr/>
          <p:nvPr/>
        </p:nvSpPr>
        <p:spPr>
          <a:xfrm rot="5400000" flipH="1">
            <a:off x="5555106" y="5008633"/>
            <a:ext cx="1056940" cy="748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3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BA91D-D87E-754B-BE77-EE94D64D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9EC3B-8A00-B145-A7EF-A6D7BAC3E36D}"/>
              </a:ext>
            </a:extLst>
          </p:cNvPr>
          <p:cNvSpPr txBox="1">
            <a:spLocks/>
          </p:cNvSpPr>
          <p:nvPr/>
        </p:nvSpPr>
        <p:spPr>
          <a:xfrm>
            <a:off x="1229193" y="1676400"/>
            <a:ext cx="8372007" cy="35052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spcAft>
                <a:spcPts val="25"/>
              </a:spcAft>
              <a:buSzPct val="130000"/>
              <a:buFont typeface="Wingdings" charset="2"/>
              <a:buChar char="§"/>
            </a:pPr>
            <a:r>
              <a:rPr lang="en-US" sz="2400" dirty="0">
                <a:solidFill>
                  <a:srgbClr val="000000"/>
                </a:solidFill>
              </a:rPr>
              <a:t>Extent to which individuals engage in ACT techniques and practice ACT-consistent skills outside of sessions</a:t>
            </a:r>
          </a:p>
          <a:p>
            <a:pPr eaLnBrk="0" hangingPunct="0">
              <a:spcAft>
                <a:spcPts val="25"/>
              </a:spcAft>
              <a:buSzPct val="130000"/>
              <a:buFont typeface="Wingdings" charset="2"/>
              <a:buChar char="§"/>
            </a:pPr>
            <a:r>
              <a:rPr lang="en-US" sz="2400" dirty="0" err="1"/>
              <a:t>Batink</a:t>
            </a:r>
            <a:r>
              <a:rPr lang="en-US" sz="2400" dirty="0"/>
              <a:t> et al (2016) examined the effectiveness of a mobile ACT intervention and noted that self-reported engagement in ACT exercises in daily life was not significantly related to treatment effects.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10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472" y="500185"/>
            <a:ext cx="6038433" cy="1320800"/>
          </a:xfrm>
        </p:spPr>
        <p:txBody>
          <a:bodyPr>
            <a:normAutofit/>
          </a:bodyPr>
          <a:lstStyle/>
          <a:p>
            <a:r>
              <a:rPr lang="en-US" dirty="0"/>
              <a:t>Main RCT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AF538-222C-2341-9275-4D8B7AABC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4769" y="1471476"/>
            <a:ext cx="7189232" cy="44512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u="sng" dirty="0">
                <a:cs typeface="Calibri" panose="020F0502020204030204" pitchFamily="34" charset="0"/>
              </a:rPr>
              <a:t>Primary Objective</a:t>
            </a:r>
          </a:p>
          <a:p>
            <a:r>
              <a:rPr lang="en-US" sz="2400" dirty="0">
                <a:cs typeface="Calibri" panose="020F0502020204030204" pitchFamily="34" charset="0"/>
              </a:rPr>
              <a:t>To evaluate the effects of a mixed-methods (in-person and online) ACT intervention on pain interference among adolescents and adults with NF1, PNs, and chronic pain compared to a wait list control group</a:t>
            </a:r>
          </a:p>
        </p:txBody>
      </p:sp>
    </p:spTree>
    <p:extLst>
      <p:ext uri="{BB962C8B-B14F-4D97-AF65-F5344CB8AC3E}">
        <p14:creationId xmlns:p14="http://schemas.microsoft.com/office/powerpoint/2010/main" val="3245929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0C81E-AED6-E749-9726-84ABC9C04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Sub-study Hypotheses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3CA33-1579-8B49-A9E4-1F6878C06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680" y="1653962"/>
            <a:ext cx="8596668" cy="3880773"/>
          </a:xfrm>
        </p:spPr>
        <p:txBody>
          <a:bodyPr/>
          <a:lstStyle/>
          <a:p>
            <a:r>
              <a:rPr lang="en-US" sz="2400" dirty="0"/>
              <a:t>1) Participants who practice ACT techniques at home more frequently will show a greater reduction in pain interference. </a:t>
            </a:r>
          </a:p>
          <a:p>
            <a:r>
              <a:rPr lang="en-US" sz="2400" dirty="0"/>
              <a:t>2) Pain inflexibility and pain acceptance will mediate the relationship between treatment engagement and pain interference.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8112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1977</TotalTime>
  <Words>1179</Words>
  <Application>Microsoft Macintosh PowerPoint</Application>
  <PresentationFormat>Widescreen</PresentationFormat>
  <Paragraphs>248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Corbel</vt:lpstr>
      <vt:lpstr>Times</vt:lpstr>
      <vt:lpstr>Trebuchet MS</vt:lpstr>
      <vt:lpstr>Wingdings</vt:lpstr>
      <vt:lpstr>Wingdings 3</vt:lpstr>
      <vt:lpstr>Facet</vt:lpstr>
      <vt:lpstr>ACT Treatment Engagement in Individuals with Neurofibromatosis and Chronic Pain</vt:lpstr>
      <vt:lpstr>Neurofibromatosis type 1 (NF1)</vt:lpstr>
      <vt:lpstr>PowerPoint Presentation</vt:lpstr>
      <vt:lpstr>PowerPoint Presentation</vt:lpstr>
      <vt:lpstr>Pain in NF1</vt:lpstr>
      <vt:lpstr>Treatment Engagement</vt:lpstr>
      <vt:lpstr>Treatment Engagement</vt:lpstr>
      <vt:lpstr>Main RCT Study</vt:lpstr>
      <vt:lpstr>Current Sub-study Hypotheses</vt:lpstr>
      <vt:lpstr>Methods</vt:lpstr>
      <vt:lpstr>Intervention</vt:lpstr>
      <vt:lpstr>8-week At-home Phase</vt:lpstr>
      <vt:lpstr>Measures</vt:lpstr>
      <vt:lpstr>Global Impression of Change</vt:lpstr>
      <vt:lpstr>ACT Inventory</vt:lpstr>
      <vt:lpstr>ACT Inventory</vt:lpstr>
      <vt:lpstr>Results</vt:lpstr>
      <vt:lpstr>Results of Main RCT</vt:lpstr>
      <vt:lpstr>Treatment Engagement Results</vt:lpstr>
      <vt:lpstr>Results</vt:lpstr>
      <vt:lpstr>Results</vt:lpstr>
      <vt:lpstr>Correlations</vt:lpstr>
      <vt:lpstr>Correlations</vt:lpstr>
      <vt:lpstr>Regression Analyses</vt:lpstr>
      <vt:lpstr>Tests of Indirect Effects/Mediation Models</vt:lpstr>
      <vt:lpstr>Global Impression of Change</vt:lpstr>
      <vt:lpstr>Conclusions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Helping Individuals with  Medical Conditions Thrive:  A Model to Increase Psychological Flexibility</dc:title>
  <dc:creator>Martin, Staci (NIH/NCI) [E]</dc:creator>
  <cp:lastModifiedBy>Martin, Staci (NIH/NCI) [E]</cp:lastModifiedBy>
  <cp:revision>37</cp:revision>
  <dcterms:created xsi:type="dcterms:W3CDTF">2020-01-30T19:30:27Z</dcterms:created>
  <dcterms:modified xsi:type="dcterms:W3CDTF">2020-07-13T15:23:27Z</dcterms:modified>
</cp:coreProperties>
</file>